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1" r:id="rId2"/>
    <p:sldId id="292" r:id="rId3"/>
    <p:sldId id="293" r:id="rId4"/>
    <p:sldId id="294" r:id="rId5"/>
    <p:sldId id="295" r:id="rId6"/>
    <p:sldId id="296" r:id="rId7"/>
    <p:sldId id="297" r:id="rId8"/>
    <p:sldId id="298" r:id="rId9"/>
    <p:sldId id="299" r:id="rId10"/>
    <p:sldId id="311" r:id="rId11"/>
    <p:sldId id="312" r:id="rId12"/>
    <p:sldId id="313" r:id="rId13"/>
    <p:sldId id="314" r:id="rId14"/>
    <p:sldId id="315" r:id="rId15"/>
    <p:sldId id="316" r:id="rId16"/>
    <p:sldId id="317" r:id="rId17"/>
    <p:sldId id="318" r:id="rId18"/>
    <p:sldId id="319" r:id="rId19"/>
    <p:sldId id="323" r:id="rId20"/>
    <p:sldId id="328" r:id="rId21"/>
    <p:sldId id="320" r:id="rId22"/>
    <p:sldId id="329" r:id="rId23"/>
    <p:sldId id="330" r:id="rId24"/>
    <p:sldId id="337" r:id="rId25"/>
    <p:sldId id="333" r:id="rId2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37"/>
    <p:restoredTop sz="95755"/>
  </p:normalViewPr>
  <p:slideViewPr>
    <p:cSldViewPr snapToGrid="0" snapToObjects="1">
      <p:cViewPr>
        <p:scale>
          <a:sx n="77" d="100"/>
          <a:sy n="77" d="100"/>
        </p:scale>
        <p:origin x="-108"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p:cNvSpPr>
            <a:spLocks noGrp="1"/>
          </p:cNvSpPr>
          <p:nvPr>
            <p:ph type="dt" sz="half" idx="10"/>
          </p:nvPr>
        </p:nvSpPr>
        <p:spPr/>
        <p:txBody>
          <a:bodyPr/>
          <a:lstStyle/>
          <a:p>
            <a:fld id="{ED291B17-9318-49DB-B28B-6E5994AE9581}" type="datetime1">
              <a:rPr lang="en-US" smtClean="0"/>
              <a:t>9/25/2021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p:cNvSpPr>
            <a:spLocks noGrp="1"/>
          </p:cNvSpPr>
          <p:nvPr>
            <p:ph type="dt" sz="half" idx="10"/>
          </p:nvPr>
        </p:nvSpPr>
        <p:spPr/>
        <p:txBody>
          <a:bodyPr/>
          <a:lstStyle/>
          <a:p>
            <a:fld id="{ED291B17-9318-49DB-B28B-6E5994AE9581}" type="datetime1">
              <a:rPr lang="en-US" smtClean="0"/>
              <a:t>9/25/2021</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8DD82B9-B8EE-4375-B6FF-88FA6ABB15D9}" type="datetime1">
              <a:rPr lang="en-US" smtClean="0"/>
              <a:t>9/25/2021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2497495-0637-405E-AE64-5CC7506D51F5}" type="datetime1">
              <a:rPr lang="en-US" smtClean="0"/>
              <a:t>9/25/2021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7605951" y="6456916"/>
            <a:ext cx="2844799" cy="365125"/>
          </a:xfrm>
        </p:spPr>
        <p:txBody>
          <a:bodyPr/>
          <a:lstStyle/>
          <a:p>
            <a:fld id="{D82884F1-FFEA-405F-9602-3DCA865EDA4E}" type="datetime1">
              <a:rPr lang="en-US" smtClean="0"/>
              <a:t>9/25/2021</a:t>
            </a:fld>
            <a:endParaRPr lang="en-US" dirty="0"/>
          </a:p>
        </p:txBody>
      </p:sp>
      <p:sp>
        <p:nvSpPr>
          <p:cNvPr id="10" name="Footer Placeholder 9"/>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9/25/2021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9/25/2021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70" indent="-30607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29920" indent="-30607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899795" indent="-269875"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60" indent="-234315"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105" indent="-234315"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0" y="0"/>
            <a:ext cx="12192000" cy="6858000"/>
          </a:xfrm>
          <a:prstGeom prst="rect">
            <a:avLst/>
          </a:prstGeom>
        </p:spPr>
      </p:pic>
      <p:sp>
        <p:nvSpPr>
          <p:cNvPr id="6" name="Rectangle 5"/>
          <p:cNvSpPr/>
          <p:nvPr/>
        </p:nvSpPr>
        <p:spPr>
          <a:xfrm>
            <a:off x="2441634" y="743424"/>
            <a:ext cx="7308731" cy="175432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2. MIỀN CỔ TÍCH</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NGỮ VĂN 6</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125589" y="244123"/>
            <a:ext cx="684671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Đọc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chú thích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8" name="Plaque 7"/>
          <p:cNvSpPr/>
          <p:nvPr/>
        </p:nvSpPr>
        <p:spPr>
          <a:xfrm>
            <a:off x="125588" y="1192197"/>
            <a:ext cx="684671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vi-VN" alt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t>
            </a:r>
            <a:r>
              <a:rPr kumimoji="0" lang="en-US" sz="3200" b="1"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ố cục</a:t>
            </a:r>
            <a:endPar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3" name="Block Arc 2"/>
          <p:cNvSpPr/>
          <p:nvPr/>
        </p:nvSpPr>
        <p:spPr>
          <a:xfrm>
            <a:off x="-4518481" y="1191409"/>
            <a:ext cx="6502369" cy="6502369"/>
          </a:xfrm>
          <a:prstGeom prst="blockArc">
            <a:avLst>
              <a:gd name="adj1" fmla="val 18696875"/>
              <a:gd name="adj2" fmla="val 3022415"/>
              <a:gd name="adj3" fmla="val 354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15" name="Group 14"/>
          <p:cNvGrpSpPr/>
          <p:nvPr/>
        </p:nvGrpSpPr>
        <p:grpSpPr>
          <a:xfrm>
            <a:off x="842963" y="2191520"/>
            <a:ext cx="10062549" cy="1136784"/>
            <a:chOff x="842963" y="2191520"/>
            <a:chExt cx="10062549" cy="1136784"/>
          </a:xfrm>
        </p:grpSpPr>
        <p:sp>
          <p:nvSpPr>
            <p:cNvPr id="4" name="Freeform 3"/>
            <p:cNvSpPr/>
            <p:nvPr/>
          </p:nvSpPr>
          <p:spPr>
            <a:xfrm>
              <a:off x="1487698" y="2291232"/>
              <a:ext cx="9417814" cy="958404"/>
            </a:xfrm>
            <a:custGeom>
              <a:avLst/>
              <a:gdLst>
                <a:gd name="connsiteX0" fmla="*/ 0 w 9417814"/>
                <a:gd name="connsiteY0" fmla="*/ 0 h 958404"/>
                <a:gd name="connsiteX1" fmla="*/ 9417814 w 9417814"/>
                <a:gd name="connsiteY1" fmla="*/ 0 h 958404"/>
                <a:gd name="connsiteX2" fmla="*/ 9417814 w 9417814"/>
                <a:gd name="connsiteY2" fmla="*/ 958404 h 958404"/>
                <a:gd name="connsiteX3" fmla="*/ 0 w 9417814"/>
                <a:gd name="connsiteY3" fmla="*/ 958404 h 958404"/>
                <a:gd name="connsiteX4" fmla="*/ 0 w 9417814"/>
                <a:gd name="connsiteY4" fmla="*/ 0 h 958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7814" h="958404">
                  <a:moveTo>
                    <a:pt x="0" y="0"/>
                  </a:moveTo>
                  <a:lnTo>
                    <a:pt x="9417814" y="0"/>
                  </a:lnTo>
                  <a:lnTo>
                    <a:pt x="9417814" y="958404"/>
                  </a:lnTo>
                  <a:lnTo>
                    <a:pt x="0" y="958404"/>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9798"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Đoạn 1 : </a:t>
              </a:r>
              <a:r>
                <a:rPr lang="vi-VN" sz="2800" kern="1200" dirty="0" smtClean="0">
                  <a:latin typeface="Times New Roman" panose="02020603050405020304" pitchFamily="18" charset="0"/>
                  <a:cs typeface="Times New Roman" panose="02020603050405020304" pitchFamily="18" charset="0"/>
                </a:rPr>
                <a:t>Từ đầu → tâu vua : Vua tìm người hiền tài và em bé giải câu đố của quan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5" name="Oval 4"/>
            <p:cNvSpPr/>
            <p:nvPr/>
          </p:nvSpPr>
          <p:spPr>
            <a:xfrm>
              <a:off x="842963" y="2191520"/>
              <a:ext cx="1109143" cy="1136784"/>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6" name="Group 15"/>
          <p:cNvGrpSpPr/>
          <p:nvPr/>
        </p:nvGrpSpPr>
        <p:grpSpPr>
          <a:xfrm>
            <a:off x="1300163" y="3328304"/>
            <a:ext cx="9605349" cy="1128599"/>
            <a:chOff x="1300163" y="3328304"/>
            <a:chExt cx="9605349" cy="1128599"/>
          </a:xfrm>
        </p:grpSpPr>
        <p:sp>
          <p:nvSpPr>
            <p:cNvPr id="9" name="Freeform 8"/>
            <p:cNvSpPr/>
            <p:nvPr/>
          </p:nvSpPr>
          <p:spPr>
            <a:xfrm>
              <a:off x="1913707" y="3381291"/>
              <a:ext cx="8991805" cy="1007832"/>
            </a:xfrm>
            <a:custGeom>
              <a:avLst/>
              <a:gdLst>
                <a:gd name="connsiteX0" fmla="*/ 0 w 8991805"/>
                <a:gd name="connsiteY0" fmla="*/ 0 h 1007832"/>
                <a:gd name="connsiteX1" fmla="*/ 8991805 w 8991805"/>
                <a:gd name="connsiteY1" fmla="*/ 0 h 1007832"/>
                <a:gd name="connsiteX2" fmla="*/ 8991805 w 8991805"/>
                <a:gd name="connsiteY2" fmla="*/ 1007832 h 1007832"/>
                <a:gd name="connsiteX3" fmla="*/ 0 w 8991805"/>
                <a:gd name="connsiteY3" fmla="*/ 1007832 h 1007832"/>
                <a:gd name="connsiteX4" fmla="*/ 0 w 8991805"/>
                <a:gd name="connsiteY4" fmla="*/ 0 h 100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805" h="1007832">
                  <a:moveTo>
                    <a:pt x="0" y="0"/>
                  </a:moveTo>
                  <a:lnTo>
                    <a:pt x="8991805" y="0"/>
                  </a:lnTo>
                  <a:lnTo>
                    <a:pt x="8991805" y="1007832"/>
                  </a:lnTo>
                  <a:lnTo>
                    <a:pt x="0" y="1007832"/>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9798"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Đoạn 2 : </a:t>
              </a:r>
              <a:r>
                <a:rPr lang="vi-VN" sz="2800" kern="1200" dirty="0" smtClean="0">
                  <a:latin typeface="Times New Roman" panose="02020603050405020304" pitchFamily="18" charset="0"/>
                  <a:cs typeface="Times New Roman" panose="02020603050405020304" pitchFamily="18" charset="0"/>
                </a:rPr>
                <a:t>→ với nhau rồi : Em bé giải câu đố của vua </a:t>
              </a:r>
              <a:endParaRPr lang="en-US" sz="2800" kern="1200" dirty="0" smtClean="0">
                <a:latin typeface="Times New Roman" panose="02020603050405020304" pitchFamily="18" charset="0"/>
                <a:cs typeface="Times New Roman" panose="02020603050405020304" pitchFamily="18" charset="0"/>
              </a:endParaRPr>
            </a:p>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lần 1.</a:t>
              </a:r>
              <a:endParaRPr lang="en-US" sz="28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1300163" y="3328304"/>
              <a:ext cx="1077952" cy="1128599"/>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7" name="Group 16"/>
          <p:cNvGrpSpPr/>
          <p:nvPr/>
        </p:nvGrpSpPr>
        <p:grpSpPr>
          <a:xfrm>
            <a:off x="1131626" y="4477914"/>
            <a:ext cx="9773886" cy="1075262"/>
            <a:chOff x="1131626" y="4477914"/>
            <a:chExt cx="9773886" cy="1075262"/>
          </a:xfrm>
        </p:grpSpPr>
        <p:sp>
          <p:nvSpPr>
            <p:cNvPr id="11" name="Freeform 10"/>
            <p:cNvSpPr/>
            <p:nvPr/>
          </p:nvSpPr>
          <p:spPr>
            <a:xfrm>
              <a:off x="1913707" y="4513558"/>
              <a:ext cx="8991805" cy="972841"/>
            </a:xfrm>
            <a:custGeom>
              <a:avLst/>
              <a:gdLst>
                <a:gd name="connsiteX0" fmla="*/ 0 w 8991805"/>
                <a:gd name="connsiteY0" fmla="*/ 0 h 972841"/>
                <a:gd name="connsiteX1" fmla="*/ 8991805 w 8991805"/>
                <a:gd name="connsiteY1" fmla="*/ 0 h 972841"/>
                <a:gd name="connsiteX2" fmla="*/ 8991805 w 8991805"/>
                <a:gd name="connsiteY2" fmla="*/ 972841 h 972841"/>
                <a:gd name="connsiteX3" fmla="*/ 0 w 8991805"/>
                <a:gd name="connsiteY3" fmla="*/ 972841 h 972841"/>
                <a:gd name="connsiteX4" fmla="*/ 0 w 8991805"/>
                <a:gd name="connsiteY4" fmla="*/ 0 h 97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805" h="972841">
                  <a:moveTo>
                    <a:pt x="0" y="0"/>
                  </a:moveTo>
                  <a:lnTo>
                    <a:pt x="8991805" y="0"/>
                  </a:lnTo>
                  <a:lnTo>
                    <a:pt x="8991805" y="972841"/>
                  </a:lnTo>
                  <a:lnTo>
                    <a:pt x="0" y="972841"/>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9798"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Đoạn 3 </a:t>
              </a:r>
              <a:r>
                <a:rPr lang="vi-VN" sz="2800" kern="1200" dirty="0" smtClean="0">
                  <a:latin typeface="Times New Roman" panose="02020603050405020304" pitchFamily="18" charset="0"/>
                  <a:cs typeface="Times New Roman" panose="02020603050405020304" pitchFamily="18" charset="0"/>
                </a:rPr>
                <a:t>: → rất hậu : Em bé giải câu đố của vua lần 2.</a:t>
              </a:r>
              <a:endParaRPr lang="en-US" sz="2800" kern="1200" dirty="0">
                <a:latin typeface="Times New Roman" panose="02020603050405020304" pitchFamily="18" charset="0"/>
                <a:cs typeface="Times New Roman" panose="02020603050405020304" pitchFamily="18" charset="0"/>
              </a:endParaRPr>
            </a:p>
          </p:txBody>
        </p:sp>
        <p:sp>
          <p:nvSpPr>
            <p:cNvPr id="12" name="Oval 11"/>
            <p:cNvSpPr/>
            <p:nvPr/>
          </p:nvSpPr>
          <p:spPr>
            <a:xfrm>
              <a:off x="1131626" y="4477914"/>
              <a:ext cx="1077952" cy="1075262"/>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8" name="Group 17"/>
          <p:cNvGrpSpPr/>
          <p:nvPr/>
        </p:nvGrpSpPr>
        <p:grpSpPr>
          <a:xfrm>
            <a:off x="842963" y="5610833"/>
            <a:ext cx="10062549" cy="1075717"/>
            <a:chOff x="842963" y="5610833"/>
            <a:chExt cx="10062549" cy="1075717"/>
          </a:xfrm>
        </p:grpSpPr>
        <p:sp>
          <p:nvSpPr>
            <p:cNvPr id="13" name="Freeform 12"/>
            <p:cNvSpPr/>
            <p:nvPr/>
          </p:nvSpPr>
          <p:spPr>
            <a:xfrm>
              <a:off x="1487698" y="5659892"/>
              <a:ext cx="9417814" cy="909719"/>
            </a:xfrm>
            <a:custGeom>
              <a:avLst/>
              <a:gdLst>
                <a:gd name="connsiteX0" fmla="*/ 0 w 9417814"/>
                <a:gd name="connsiteY0" fmla="*/ 0 h 909719"/>
                <a:gd name="connsiteX1" fmla="*/ 9417814 w 9417814"/>
                <a:gd name="connsiteY1" fmla="*/ 0 h 909719"/>
                <a:gd name="connsiteX2" fmla="*/ 9417814 w 9417814"/>
                <a:gd name="connsiteY2" fmla="*/ 909719 h 909719"/>
                <a:gd name="connsiteX3" fmla="*/ 0 w 9417814"/>
                <a:gd name="connsiteY3" fmla="*/ 909719 h 909719"/>
                <a:gd name="connsiteX4" fmla="*/ 0 w 9417814"/>
                <a:gd name="connsiteY4" fmla="*/ 0 h 90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7814" h="909719">
                  <a:moveTo>
                    <a:pt x="0" y="0"/>
                  </a:moveTo>
                  <a:lnTo>
                    <a:pt x="9417814" y="0"/>
                  </a:lnTo>
                  <a:lnTo>
                    <a:pt x="9417814" y="909719"/>
                  </a:lnTo>
                  <a:lnTo>
                    <a:pt x="0" y="909719"/>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9798"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latin typeface="Times New Roman" panose="02020603050405020304" pitchFamily="18" charset="0"/>
                  <a:cs typeface="Times New Roman" panose="02020603050405020304" pitchFamily="18" charset="0"/>
                </a:rPr>
                <a:t>Đoạn 4 : </a:t>
              </a:r>
              <a:r>
                <a:rPr lang="vi-VN" sz="2800" kern="1200" dirty="0" smtClean="0">
                  <a:latin typeface="Times New Roman" panose="02020603050405020304" pitchFamily="18" charset="0"/>
                  <a:cs typeface="Times New Roman" panose="02020603050405020304" pitchFamily="18" charset="0"/>
                </a:rPr>
                <a:t>Còn lại : Em bé giải câu đố của sứ giả nước ngoài.</a:t>
              </a:r>
              <a:endParaRPr lang="en-US" sz="2800" kern="1200" dirty="0">
                <a:latin typeface="Times New Roman" panose="02020603050405020304" pitchFamily="18" charset="0"/>
                <a:cs typeface="Times New Roman" panose="02020603050405020304" pitchFamily="18" charset="0"/>
              </a:endParaRPr>
            </a:p>
          </p:txBody>
        </p:sp>
        <p:sp>
          <p:nvSpPr>
            <p:cNvPr id="14" name="Oval 13"/>
            <p:cNvSpPr/>
            <p:nvPr/>
          </p:nvSpPr>
          <p:spPr>
            <a:xfrm>
              <a:off x="842963" y="5610833"/>
              <a:ext cx="1109143" cy="1075717"/>
            </a:xfrm>
            <a:prstGeom prst="ellipse">
              <a:avLst/>
            </a:prstGeom>
            <a:blipFill rotWithShape="0">
              <a:blip r:embed="rId5"/>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743750"/>
            <a:ext cx="70809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8" name="Rectangle 7"/>
          <p:cNvSpPr/>
          <p:nvPr/>
        </p:nvSpPr>
        <p:spPr>
          <a:xfrm>
            <a:off x="2853557" y="36783"/>
            <a:ext cx="6101080" cy="70675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a:t>
            </a:r>
            <a:r>
              <a:rPr kumimoji="0" lang="vi-VN" alt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HIỂU VĂN BẢN</a:t>
            </a:r>
          </a:p>
        </p:txBody>
      </p:sp>
      <p:sp>
        <p:nvSpPr>
          <p:cNvPr id="9" name="Plaque 8"/>
          <p:cNvSpPr/>
          <p:nvPr/>
        </p:nvSpPr>
        <p:spPr>
          <a:xfrm>
            <a:off x="348543" y="1502205"/>
            <a:ext cx="70809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4911" y="2428103"/>
            <a:ext cx="11324491" cy="4429897"/>
          </a:xfrm>
          <a:prstGeom prst="rect">
            <a:avLst/>
          </a:prstGeom>
        </p:spPr>
      </p:pic>
      <p:pic>
        <p:nvPicPr>
          <p:cNvPr id="5" name="Picture 4"/>
          <p:cNvPicPr>
            <a:picLocks noChangeAspect="1"/>
          </p:cNvPicPr>
          <p:nvPr/>
        </p:nvPicPr>
        <p:blipFill>
          <a:blip r:embed="rId3"/>
          <a:stretch>
            <a:fillRect/>
          </a:stretch>
        </p:blipFill>
        <p:spPr>
          <a:xfrm>
            <a:off x="3193366" y="2489980"/>
            <a:ext cx="7005711" cy="341844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743750"/>
            <a:ext cx="7095245"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8" name="Rectangle 7"/>
          <p:cNvSpPr/>
          <p:nvPr/>
        </p:nvSpPr>
        <p:spPr>
          <a:xfrm>
            <a:off x="2853557" y="36783"/>
            <a:ext cx="6101080" cy="70675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a:t>
            </a:r>
            <a:r>
              <a:rPr kumimoji="0" lang="vi-VN" alt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HIỂU VĂN BẢN</a:t>
            </a:r>
          </a:p>
        </p:txBody>
      </p:sp>
      <p:sp>
        <p:nvSpPr>
          <p:cNvPr id="9" name="Plaque 8"/>
          <p:cNvSpPr/>
          <p:nvPr/>
        </p:nvSpPr>
        <p:spPr>
          <a:xfrm>
            <a:off x="348543" y="1502205"/>
            <a:ext cx="7095245"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2" name="Rectangle 1"/>
          <p:cNvSpPr/>
          <p:nvPr/>
        </p:nvSpPr>
        <p:spPr>
          <a:xfrm>
            <a:off x="1114048" y="2442506"/>
            <a:ext cx="9580098" cy="3671839"/>
          </a:xfrm>
          <a:prstGeom prst="rect">
            <a:avLst/>
          </a:prstGeom>
          <a:solidFill>
            <a:schemeClr val="accent2">
              <a:lumMod val="20000"/>
              <a:lumOff val="80000"/>
            </a:schemeClr>
          </a:solidFill>
          <a:ln w="28575">
            <a:solidFill>
              <a:srgbClr val="7030A0"/>
            </a:solidFill>
          </a:ln>
          <a:scene3d>
            <a:camera prst="orthographicFront"/>
            <a:lightRig rig="threePt" dir="t"/>
          </a:scene3d>
          <a:sp3d>
            <a:bevelT prst="convex"/>
          </a:sp3d>
        </p:spPr>
        <p:txBody>
          <a:bodyPr wrap="square">
            <a:spAutoFit/>
          </a:bodyPr>
          <a:lstStyle/>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tìm người tài giỏi giúp nước.</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 khắp nơi để tìm.</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câu đố oái oăm.</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Viên quan tận tuỵ, vua anh minh.</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316546" y="3142596"/>
            <a:ext cx="2256205" cy="1923171"/>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anim calcmode="lin" valueType="num">
                                      <p:cBhvr>
                                        <p:cTn id="4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81880" y="2383858"/>
            <a:ext cx="9628241" cy="3041783"/>
            <a:chOff x="600370" y="2755333"/>
            <a:chExt cx="9628241" cy="3041783"/>
          </a:xfrm>
          <a:scene3d>
            <a:camera prst="orthographicFront">
              <a:rot lat="0" lon="0" rev="0"/>
            </a:camera>
            <a:lightRig rig="soft" dir="t">
              <a:rot lat="0" lon="0" rev="0"/>
            </a:lightRig>
          </a:scene3d>
        </p:grpSpPr>
        <p:sp>
          <p:nvSpPr>
            <p:cNvPr id="4" name="Freeform 3"/>
            <p:cNvSpPr/>
            <p:nvPr/>
          </p:nvSpPr>
          <p:spPr>
            <a:xfrm>
              <a:off x="600370" y="2755333"/>
              <a:ext cx="7153177" cy="1061914"/>
            </a:xfrm>
            <a:custGeom>
              <a:avLst/>
              <a:gdLst>
                <a:gd name="connsiteX0" fmla="*/ 0 w 7153177"/>
                <a:gd name="connsiteY0" fmla="*/ 106191 h 1061914"/>
                <a:gd name="connsiteX1" fmla="*/ 106191 w 7153177"/>
                <a:gd name="connsiteY1" fmla="*/ 0 h 1061914"/>
                <a:gd name="connsiteX2" fmla="*/ 7046986 w 7153177"/>
                <a:gd name="connsiteY2" fmla="*/ 0 h 1061914"/>
                <a:gd name="connsiteX3" fmla="*/ 7153177 w 7153177"/>
                <a:gd name="connsiteY3" fmla="*/ 106191 h 1061914"/>
                <a:gd name="connsiteX4" fmla="*/ 7153177 w 7153177"/>
                <a:gd name="connsiteY4" fmla="*/ 955723 h 1061914"/>
                <a:gd name="connsiteX5" fmla="*/ 7046986 w 7153177"/>
                <a:gd name="connsiteY5" fmla="*/ 1061914 h 1061914"/>
                <a:gd name="connsiteX6" fmla="*/ 106191 w 7153177"/>
                <a:gd name="connsiteY6" fmla="*/ 1061914 h 1061914"/>
                <a:gd name="connsiteX7" fmla="*/ 0 w 7153177"/>
                <a:gd name="connsiteY7" fmla="*/ 955723 h 1061914"/>
                <a:gd name="connsiteX8" fmla="*/ 0 w 7153177"/>
                <a:gd name="connsiteY8" fmla="*/ 106191 h 10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3177" h="1061914">
                  <a:moveTo>
                    <a:pt x="0" y="106191"/>
                  </a:moveTo>
                  <a:cubicBezTo>
                    <a:pt x="0" y="47543"/>
                    <a:pt x="47543" y="0"/>
                    <a:pt x="106191" y="0"/>
                  </a:cubicBezTo>
                  <a:lnTo>
                    <a:pt x="7046986" y="0"/>
                  </a:lnTo>
                  <a:cubicBezTo>
                    <a:pt x="7105634" y="0"/>
                    <a:pt x="7153177" y="47543"/>
                    <a:pt x="7153177" y="106191"/>
                  </a:cubicBezTo>
                  <a:lnTo>
                    <a:pt x="7153177" y="955723"/>
                  </a:lnTo>
                  <a:cubicBezTo>
                    <a:pt x="7153177" y="1014371"/>
                    <a:pt x="7105634" y="1061914"/>
                    <a:pt x="7046986" y="1061914"/>
                  </a:cubicBezTo>
                  <a:lnTo>
                    <a:pt x="106191" y="1061914"/>
                  </a:lnTo>
                  <a:cubicBezTo>
                    <a:pt x="47543" y="1061914"/>
                    <a:pt x="0" y="1014371"/>
                    <a:pt x="0" y="955723"/>
                  </a:cubicBezTo>
                  <a:lnTo>
                    <a:pt x="0" y="106191"/>
                  </a:lnTo>
                  <a:close/>
                </a:path>
              </a:pathLst>
            </a:custGeom>
            <a:solidFill>
              <a:schemeClr val="accent4">
                <a:lumMod val="20000"/>
                <a:lumOff val="8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682" tIns="76822" rIns="99682" bIns="76822"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Times New Roman" panose="02020603050405020304" pitchFamily="18" charset="0"/>
                  <a:cs typeface="Times New Roman" panose="02020603050405020304" pitchFamily="18" charset="0"/>
                </a:rPr>
                <a:t>Chia</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lớp</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thành</a:t>
              </a:r>
              <a:r>
                <a:rPr lang="en-US" sz="3600" kern="1200" baseline="0" dirty="0" smtClean="0">
                  <a:solidFill>
                    <a:schemeClr val="tx1"/>
                  </a:solidFill>
                  <a:latin typeface="Times New Roman" panose="02020603050405020304" pitchFamily="18" charset="0"/>
                  <a:cs typeface="Times New Roman" panose="02020603050405020304" pitchFamily="18" charset="0"/>
                </a:rPr>
                <a:t> 4 </a:t>
              </a:r>
              <a:r>
                <a:rPr lang="en-US" sz="3600" kern="1200" baseline="0" dirty="0" err="1" smtClean="0">
                  <a:solidFill>
                    <a:schemeClr val="tx1"/>
                  </a:solidFill>
                  <a:latin typeface="Times New Roman" panose="02020603050405020304" pitchFamily="18" charset="0"/>
                  <a:cs typeface="Times New Roman" panose="02020603050405020304" pitchFamily="18" charset="0"/>
                </a:rPr>
                <a:t>nhóm</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học</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tập</a:t>
              </a:r>
              <a:endParaRPr lang="en-US" sz="3600" kern="1200" dirty="0">
                <a:solidFill>
                  <a:schemeClr val="tx1"/>
                </a:solidFill>
                <a:latin typeface="Times New Roman" panose="02020603050405020304" pitchFamily="18" charset="0"/>
                <a:cs typeface="Times New Roman" panose="02020603050405020304" pitchFamily="18" charset="0"/>
              </a:endParaRPr>
            </a:p>
          </p:txBody>
        </p:sp>
        <p:sp>
          <p:nvSpPr>
            <p:cNvPr id="5" name="Freeform 4"/>
            <p:cNvSpPr/>
            <p:nvPr/>
          </p:nvSpPr>
          <p:spPr>
            <a:xfrm>
              <a:off x="1315688" y="3817248"/>
              <a:ext cx="715317" cy="1228700"/>
            </a:xfrm>
            <a:custGeom>
              <a:avLst/>
              <a:gdLst/>
              <a:ahLst/>
              <a:cxnLst/>
              <a:rect l="0" t="0" r="0" b="0"/>
              <a:pathLst>
                <a:path>
                  <a:moveTo>
                    <a:pt x="0" y="0"/>
                  </a:moveTo>
                  <a:lnTo>
                    <a:pt x="0" y="1228700"/>
                  </a:lnTo>
                  <a:lnTo>
                    <a:pt x="715317" y="122870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963389" y="4294781"/>
              <a:ext cx="8265222" cy="1502335"/>
            </a:xfrm>
            <a:custGeom>
              <a:avLst/>
              <a:gdLst>
                <a:gd name="connsiteX0" fmla="*/ 0 w 8265222"/>
                <a:gd name="connsiteY0" fmla="*/ 150234 h 1502335"/>
                <a:gd name="connsiteX1" fmla="*/ 150234 w 8265222"/>
                <a:gd name="connsiteY1" fmla="*/ 0 h 1502335"/>
                <a:gd name="connsiteX2" fmla="*/ 8114989 w 8265222"/>
                <a:gd name="connsiteY2" fmla="*/ 0 h 1502335"/>
                <a:gd name="connsiteX3" fmla="*/ 8265223 w 8265222"/>
                <a:gd name="connsiteY3" fmla="*/ 150234 h 1502335"/>
                <a:gd name="connsiteX4" fmla="*/ 8265222 w 8265222"/>
                <a:gd name="connsiteY4" fmla="*/ 1352102 h 1502335"/>
                <a:gd name="connsiteX5" fmla="*/ 8114988 w 8265222"/>
                <a:gd name="connsiteY5" fmla="*/ 1502336 h 1502335"/>
                <a:gd name="connsiteX6" fmla="*/ 150234 w 8265222"/>
                <a:gd name="connsiteY6" fmla="*/ 1502335 h 1502335"/>
                <a:gd name="connsiteX7" fmla="*/ 0 w 8265222"/>
                <a:gd name="connsiteY7" fmla="*/ 1352101 h 1502335"/>
                <a:gd name="connsiteX8" fmla="*/ 0 w 8265222"/>
                <a:gd name="connsiteY8" fmla="*/ 150234 h 15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5222" h="1502335">
                  <a:moveTo>
                    <a:pt x="0" y="150234"/>
                  </a:moveTo>
                  <a:cubicBezTo>
                    <a:pt x="0" y="67262"/>
                    <a:pt x="67262" y="0"/>
                    <a:pt x="150234" y="0"/>
                  </a:cubicBezTo>
                  <a:lnTo>
                    <a:pt x="8114989" y="0"/>
                  </a:lnTo>
                  <a:cubicBezTo>
                    <a:pt x="8197961" y="0"/>
                    <a:pt x="8265223" y="67262"/>
                    <a:pt x="8265223" y="150234"/>
                  </a:cubicBezTo>
                  <a:cubicBezTo>
                    <a:pt x="8265223" y="550857"/>
                    <a:pt x="8265222" y="951479"/>
                    <a:pt x="8265222" y="1352102"/>
                  </a:cubicBezTo>
                  <a:cubicBezTo>
                    <a:pt x="8265222" y="1435074"/>
                    <a:pt x="8197960" y="1502336"/>
                    <a:pt x="8114988" y="1502336"/>
                  </a:cubicBezTo>
                  <a:lnTo>
                    <a:pt x="150234" y="1502335"/>
                  </a:lnTo>
                  <a:cubicBezTo>
                    <a:pt x="67262" y="1502335"/>
                    <a:pt x="0" y="1435073"/>
                    <a:pt x="0" y="1352101"/>
                  </a:cubicBezTo>
                  <a:lnTo>
                    <a:pt x="0" y="150234"/>
                  </a:lnTo>
                  <a:close/>
                </a:path>
              </a:pathLst>
            </a:custGeom>
            <a:solidFill>
              <a:schemeClr val="accent1">
                <a:lumMod val="40000"/>
                <a:lumOff val="60000"/>
                <a:alpha val="9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82" tIns="89722" rIns="112582" bIns="89722" numCol="1" spcCol="1270" anchor="ctr" anchorCtr="0">
              <a:noAutofit/>
            </a:bodyPr>
            <a:lstStyle/>
            <a:p>
              <a:pPr lvl="0" algn="ctr" defTabSz="1600200">
                <a:lnSpc>
                  <a:spcPct val="90000"/>
                </a:lnSpc>
                <a:spcBef>
                  <a:spcPct val="0"/>
                </a:spcBef>
                <a:spcAft>
                  <a:spcPct val="35000"/>
                </a:spcAft>
              </a:pPr>
              <a:r>
                <a:rPr lang="pt-BR" sz="3600" kern="1200" dirty="0" smtClean="0">
                  <a:latin typeface="Times New Roman" panose="02020603050405020304" pitchFamily="18" charset="0"/>
                  <a:cs typeface="Times New Roman" panose="02020603050405020304" pitchFamily="18" charset="0"/>
                </a:rPr>
                <a:t>Thảo luận nhóm, thời gian 8 phút: </a:t>
              </a:r>
              <a:r>
                <a:rPr lang="pt-BR" sz="3600" kern="1200" dirty="0" smtClean="0">
                  <a:solidFill>
                    <a:srgbClr val="C00000"/>
                  </a:solidFill>
                  <a:latin typeface="Times New Roman" panose="02020603050405020304" pitchFamily="18" charset="0"/>
                  <a:cs typeface="Times New Roman" panose="02020603050405020304" pitchFamily="18" charset="0"/>
                </a:rPr>
                <a:t>Hoàn thành phiếu HT 02.</a:t>
              </a:r>
              <a:endParaRPr lang="en-US" sz="3600" kern="1200" dirty="0">
                <a:solidFill>
                  <a:srgbClr val="C00000"/>
                </a:solidFill>
                <a:latin typeface="Times New Roman" panose="02020603050405020304" pitchFamily="18" charset="0"/>
                <a:cs typeface="Times New Roman" panose="02020603050405020304" pitchFamily="18" charset="0"/>
              </a:endParaRPr>
            </a:p>
          </p:txBody>
        </p:sp>
      </p:grpSp>
      <p:sp>
        <p:nvSpPr>
          <p:cNvPr id="7" name="Plaque 6"/>
          <p:cNvSpPr/>
          <p:nvPr/>
        </p:nvSpPr>
        <p:spPr>
          <a:xfrm>
            <a:off x="306339" y="196412"/>
            <a:ext cx="7180311"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501062" y="1907557"/>
            <a:ext cx="2962275" cy="1543050"/>
          </a:xfrm>
          <a:prstGeom prst="ellipse">
            <a:avLst/>
          </a:prstGeom>
          <a:ln>
            <a:noFill/>
          </a:ln>
          <a:effectLst>
            <a:softEdge rad="112500"/>
          </a:effectLst>
        </p:spPr>
      </p:pic>
      <p:sp>
        <p:nvSpPr>
          <p:cNvPr id="9" name="Plaque 8"/>
          <p:cNvSpPr/>
          <p:nvPr/>
        </p:nvSpPr>
        <p:spPr>
          <a:xfrm>
            <a:off x="306340" y="987607"/>
            <a:ext cx="7180311"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07000"/>
              </a:lnSpc>
              <a:spcAft>
                <a:spcPts val="1200"/>
              </a:spcAft>
            </a:pPr>
            <a:r>
              <a:rPr lang="vi-VN"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27981" y="407963"/>
            <a:ext cx="8736037" cy="607724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87180" y="2433053"/>
            <a:ext cx="2349305" cy="289794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07935" y="2185988"/>
            <a:ext cx="8496886" cy="3629025"/>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cảnh:</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cha con đang cày ruộng</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Viên quan hỏi: Trâu của lão cày một ngày được mấy đường?</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thể trả lời ngay một điều vớ vẩn, không ai để ý bằng một kết quả chính xác được.</a:t>
            </a:r>
            <a:endParaRPr lang="en-US" sz="2800" b="1" dirty="0" smtClean="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432949" y="181962"/>
            <a:ext cx="6725089"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432948" y="965945"/>
            <a:ext cx="6725089"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07000"/>
              </a:lnSpc>
              <a:spcAft>
                <a:spcPts val="1200"/>
              </a:spcAft>
            </a:pPr>
            <a:r>
              <a:rPr lang="vi-VN"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60363" y="2475915"/>
            <a:ext cx="2349305" cy="289794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defRPr/>
            </a:pP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34751" y="1907556"/>
            <a:ext cx="8496886" cy="438911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bé: Hỏi vặn lại viên quan.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giải bất ngờ, lí thú.</a:t>
            </a:r>
            <a:endPar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bé không lúng túng mà đẩy thế bị động sang phía người ra câu đố.</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Nhanh trí, thông minh (ăn miếng trả miếng, tương kế tựu kế, gậy ông đập lưng ông)</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Viên quan: bất ngờ, sửng sốt, phát hiện ra người tài.</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32933" y="139098"/>
            <a:ext cx="646791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40" y="916005"/>
            <a:ext cx="6467917"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67397" y="2475915"/>
            <a:ext cx="2349305" cy="289794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07000"/>
              </a:lnSpc>
              <a:spcAft>
                <a:spcPts val="120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b2</a:t>
            </a: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27717" y="1907556"/>
            <a:ext cx="8496886" cy="438911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ra câu đố dưới hình thức lệnh vua ban.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chất nghiêm trọng: "…cả làng phải chịu tội"</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Câu đố hết sức phi lí, trái với qui luật tự nhiên.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nấy đều tưng hửng, lo lắng.</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hiểu thế là thế nào</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nhiêu cuộc họp, lời bàn, vẫn không có cách gì giải quyết.</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06340" y="185312"/>
            <a:ext cx="6751685"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40" y="959035"/>
            <a:ext cx="6751685"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1000"/>
                                        <p:tgtEl>
                                          <p:spTgt spid="5">
                                            <p:txEl>
                                              <p:pRg st="5" end="5"/>
                                            </p:txEl>
                                          </p:spTgt>
                                        </p:tgtEl>
                                      </p:cBhvr>
                                    </p:animEffect>
                                    <p:anim calcmode="lin" valueType="num">
                                      <p:cBhvr>
                                        <p:cTn id="5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60363" y="2475915"/>
            <a:ext cx="2349305" cy="289794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b2</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34751" y="1907556"/>
            <a:ext cx="8496886" cy="438911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Coi là tai hoạ.</a:t>
            </a:r>
            <a:endParaRPr lang="en-US" sz="24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 câu đố quá khứ, oái oăm, tất cả đều chịu cả.</a:t>
            </a:r>
            <a:endParaRPr lang="en-US" sz="2400" b="1"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Bảo làng thịt hai con trâu và đồ gạo nếp</a:t>
            </a:r>
            <a:endParaRPr lang="en-US" sz="24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Nhận trách nhiệm lo liệu cả</a:t>
            </a:r>
            <a:endParaRPr lang="en-US" sz="24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Thế nào cũng xong xuôi.</a:t>
            </a:r>
            <a:endParaRPr lang="en-US" sz="24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Tự tin.</a:t>
            </a:r>
            <a:endParaRPr lang="en-US" sz="2400" b="1"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spcAft>
                <a:spcPts val="1200"/>
              </a:spcAft>
            </a:pP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bé đã tìm cách đối diện vua, đưa vua và quần thần vào bẫy của mình, để vua tự nói ra sự vô lí.</a:t>
            </a:r>
            <a:endParaRPr lang="en-US" sz="24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432949" y="181962"/>
            <a:ext cx="6539351"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432948" y="956082"/>
            <a:ext cx="6539351"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1000"/>
                                        <p:tgtEl>
                                          <p:spTgt spid="5">
                                            <p:txEl>
                                              <p:pRg st="5" end="5"/>
                                            </p:txEl>
                                          </p:spTgt>
                                        </p:tgtEl>
                                      </p:cBhvr>
                                    </p:animEffect>
                                    <p:anim calcmode="lin" valueType="num">
                                      <p:cBhvr>
                                        <p:cTn id="5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animEffect transition="in" filter="fade">
                                      <p:cBhvr>
                                        <p:cTn id="63" dur="1000"/>
                                        <p:tgtEl>
                                          <p:spTgt spid="5">
                                            <p:txEl>
                                              <p:pRg st="6" end="6"/>
                                            </p:txEl>
                                          </p:spTgt>
                                        </p:tgtEl>
                                      </p:cBhvr>
                                    </p:animEffect>
                                    <p:anim calcmode="lin" valueType="num">
                                      <p:cBhvr>
                                        <p:cTn id="6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74431" y="2537117"/>
            <a:ext cx="2349305" cy="2836742"/>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Lần thử thách thứ ba.</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20683" y="2026675"/>
            <a:ext cx="8496886" cy="3857625"/>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lệnh cho hai cha con pha thịt chim</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 đích:</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khẳng định chắc chắn sự thông minh của em bé.</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bé giải đố bằng cách đố lại vua: đưa cây kim → vua rèn dao.</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phục tài, ban thưởng rất hậu.</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06339" y="271037"/>
            <a:ext cx="6623099"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40" y="1044760"/>
            <a:ext cx="6623099"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50869" y="195486"/>
            <a:ext cx="7090263" cy="1261981"/>
          </a:xfrm>
          <a:prstGeom prst="rect">
            <a:avLst/>
          </a:prstGeom>
        </p:spPr>
      </p:pic>
      <p:grpSp>
        <p:nvGrpSpPr>
          <p:cNvPr id="2" name="Group 1"/>
          <p:cNvGrpSpPr/>
          <p:nvPr/>
        </p:nvGrpSpPr>
        <p:grpSpPr>
          <a:xfrm>
            <a:off x="1" y="1322364"/>
            <a:ext cx="12192000" cy="5331654"/>
            <a:chOff x="1" y="1322364"/>
            <a:chExt cx="12192000" cy="5331654"/>
          </a:xfrm>
        </p:grpSpPr>
        <p:pic>
          <p:nvPicPr>
            <p:cNvPr id="4" name="Picture 3"/>
            <p:cNvPicPr>
              <a:picLocks noChangeAspect="1"/>
            </p:cNvPicPr>
            <p:nvPr/>
          </p:nvPicPr>
          <p:blipFill>
            <a:blip r:embed="rId3"/>
            <a:stretch>
              <a:fillRect/>
            </a:stretch>
          </p:blipFill>
          <p:spPr>
            <a:xfrm>
              <a:off x="1" y="1322364"/>
              <a:ext cx="12192000" cy="5331654"/>
            </a:xfrm>
            <a:prstGeom prst="rect">
              <a:avLst/>
            </a:prstGeom>
          </p:spPr>
        </p:pic>
        <p:pic>
          <p:nvPicPr>
            <p:cNvPr id="6" name="Picture 5"/>
            <p:cNvPicPr>
              <a:picLocks noChangeAspect="1"/>
            </p:cNvPicPr>
            <p:nvPr/>
          </p:nvPicPr>
          <p:blipFill>
            <a:blip r:embed="rId4"/>
            <a:stretch>
              <a:fillRect/>
            </a:stretch>
          </p:blipFill>
          <p:spPr>
            <a:xfrm>
              <a:off x="1645920" y="2110154"/>
              <a:ext cx="9186203" cy="37420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602566" y="2504051"/>
            <a:ext cx="2349305" cy="2897944"/>
          </a:xfrm>
          <a:prstGeom prst="rightArrow">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07000"/>
              </a:lnSpc>
              <a:spcAft>
                <a:spcPts val="1200"/>
              </a:spcAft>
            </a:pPr>
            <a:r>
              <a:rPr lang="en-US"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092548" y="1907556"/>
            <a:ext cx="8496886" cy="4389119"/>
          </a:xfrm>
          <a:prstGeom prst="roundRect">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Sứ thần nước ngoài đố: xâu chỉ qua vỏ ốc vặn.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chất nghiêm trọng, liên quan đến vận mệnh quốc gia.</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Triều đình nước Nam phải giải đố.</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quan lúng túng, lo lắng, bất lực.</a:t>
            </a:r>
            <a:endParaRPr lang="en-US" sz="2800" b="1"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bé đã dùng kinh nghiệm từ đời sống dân gian để giải đố.</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06339" y="210537"/>
            <a:ext cx="6623099"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38" y="1066883"/>
            <a:ext cx="6623099"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39261" y="2586666"/>
            <a:ext cx="2349305" cy="2723541"/>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14967" y="2000250"/>
            <a:ext cx="8537771" cy="3896375"/>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giải đố dễ như một trò chơi trẻ con.</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chất oái oăm của câu đố ngày một tăng tiến,càng làm nổi bật sự thông minh hơn người và tài trí của em bé.</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06340" y="276809"/>
            <a:ext cx="6580236"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41" y="1044760"/>
            <a:ext cx="6580236"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88279" y="2368229"/>
            <a:ext cx="2349305" cy="2921643"/>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092548" y="1985962"/>
            <a:ext cx="8496886" cy="3800475"/>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cách giải đố của em bé rất lí thú:</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Đẩy thế bị động về người ra câu đố.</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Làm cho người ra câu đố thấy cái phi lí</a:t>
            </a:r>
            <a:endParaRPr lang="en-US" sz="36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3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Dựa vào kiến thức đời sống.</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306341" y="204249"/>
            <a:ext cx="6623098"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306341" y="966868"/>
            <a:ext cx="6623098"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73991" y="2433185"/>
            <a:ext cx="2349305" cy="296881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121123" y="2116705"/>
            <a:ext cx="8496886" cy="360176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ngạc</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ngạc</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40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4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nấy</a:t>
            </a:r>
            <a:r>
              <a:rPr lang="en-US" sz="40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40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a:t>
            </a:r>
            <a:r>
              <a:rPr lang="en-US" sz="40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endParaRPr lang="en-US" sz="4000" b="1"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Plaque 5"/>
          <p:cNvSpPr/>
          <p:nvPr/>
        </p:nvSpPr>
        <p:spPr>
          <a:xfrm>
            <a:off x="220614" y="171463"/>
            <a:ext cx="6623099"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7" name="Plaque 6"/>
          <p:cNvSpPr/>
          <p:nvPr/>
        </p:nvSpPr>
        <p:spPr>
          <a:xfrm>
            <a:off x="220615" y="973322"/>
            <a:ext cx="6623099" cy="657432"/>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300109" y="385763"/>
            <a:ext cx="8799607" cy="6187366"/>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07000"/>
              </a:lnSpc>
              <a:spcAft>
                <a:spcPts val="12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2.Kết thúc truyện</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thưởng xứng đáng.</a:t>
            </a:r>
            <a:endParaRPr lang="en-US" sz="2800" dirty="0">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Em bé được phong làm trạng nguyên, được ở gần vua.</a:t>
            </a:r>
            <a:endParaRPr lang="en-US" sz="2800" dirty="0">
              <a:latin typeface="Times New Roman" panose="02020603050405020304" pitchFamily="18" charset="0"/>
              <a:ea typeface="Calibri" panose="020F0502020204030204" charset="0"/>
              <a:cs typeface="Times New Roman" panose="02020603050405020304" pitchFamily="18" charset="0"/>
            </a:endParaRPr>
          </a:p>
          <a:p>
            <a:pPr>
              <a:lnSpc>
                <a:spcPct val="107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a:t>
            </a:r>
            <a:r>
              <a:rPr lang="vi-VN" alt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charset="0"/>
              <a:cs typeface="Times New Roman" panose="02020603050405020304" pitchFamily="18" charset="0"/>
            </a:endParaRPr>
          </a:p>
          <a:p>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Đây</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một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thúc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pic>
        <p:nvPicPr>
          <p:cNvPr id="7" name="Picture 6"/>
          <p:cNvPicPr>
            <a:picLocks noChangeAspect="1"/>
          </p:cNvPicPr>
          <p:nvPr/>
        </p:nvPicPr>
        <p:blipFill>
          <a:blip r:embed="rId3"/>
          <a:stretch>
            <a:fillRect/>
          </a:stretch>
        </p:blipFill>
        <p:spPr>
          <a:xfrm>
            <a:off x="6291636" y="614802"/>
            <a:ext cx="5616161" cy="5729288"/>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2" name="Rectangle 1"/>
          <p:cNvSpPr/>
          <p:nvPr/>
        </p:nvSpPr>
        <p:spPr>
          <a:xfrm>
            <a:off x="300109" y="385763"/>
            <a:ext cx="5714929" cy="61873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0" y="156536"/>
            <a:ext cx="3508375"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defRPr/>
            </a:pPr>
            <a:r>
              <a:rPr lang="en-US" sz="3200" b="1" dirty="0" smtClean="0">
                <a:solidFill>
                  <a:prstClr val="black"/>
                </a:solidFill>
                <a:latin typeface="Times New Roman" panose="02020603050405020304" pitchFamily="18" charset="0"/>
                <a:ea typeface="Times New Roman" panose="02020603050405020304" pitchFamily="18" charset="0"/>
              </a:rPr>
              <a:t>III</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1199515" y="1320165"/>
            <a:ext cx="6106795" cy="1129030"/>
          </a:xfrm>
          <a:prstGeom prst="diamond">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defRPr/>
            </a:pPr>
            <a:r>
              <a:rPr lang="vi-VN" altLang="en-US" sz="2800" b="1" dirty="0" smtClean="0">
                <a:solidFill>
                  <a:schemeClr val="bg1"/>
                </a:solidFill>
                <a:latin typeface="Times New Roman" panose="02020603050405020304" pitchFamily="18" charset="0"/>
                <a:ea typeface="Times New Roman" panose="02020603050405020304" pitchFamily="18" charset="0"/>
              </a:rPr>
              <a:t>Ghi nhớ : SGK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50868" y="195486"/>
            <a:ext cx="7090263" cy="1261981"/>
          </a:xfrm>
          <a:prstGeom prst="rect">
            <a:avLst/>
          </a:prstGeom>
        </p:spPr>
      </p:pic>
      <p:grpSp>
        <p:nvGrpSpPr>
          <p:cNvPr id="2" name="Group 1"/>
          <p:cNvGrpSpPr/>
          <p:nvPr/>
        </p:nvGrpSpPr>
        <p:grpSpPr>
          <a:xfrm>
            <a:off x="-4469018" y="633269"/>
            <a:ext cx="15895008" cy="6408848"/>
            <a:chOff x="-4469018" y="633269"/>
            <a:chExt cx="15895008" cy="6408848"/>
          </a:xfrm>
        </p:grpSpPr>
        <p:sp>
          <p:nvSpPr>
            <p:cNvPr id="3" name="Block Arc 2"/>
            <p:cNvSpPr/>
            <p:nvPr/>
          </p:nvSpPr>
          <p:spPr>
            <a:xfrm>
              <a:off x="-4469018" y="633269"/>
              <a:ext cx="6408848" cy="6408848"/>
            </a:xfrm>
            <a:prstGeom prst="blockArc">
              <a:avLst>
                <a:gd name="adj1" fmla="val 18900000"/>
                <a:gd name="adj2" fmla="val 2700000"/>
                <a:gd name="adj3" fmla="val 337"/>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4" name="Freeform 3"/>
            <p:cNvSpPr/>
            <p:nvPr/>
          </p:nvSpPr>
          <p:spPr>
            <a:xfrm>
              <a:off x="1747287" y="2137544"/>
              <a:ext cx="9678703" cy="1359966"/>
            </a:xfrm>
            <a:custGeom>
              <a:avLst/>
              <a:gdLst>
                <a:gd name="connsiteX0" fmla="*/ 0 w 9678703"/>
                <a:gd name="connsiteY0" fmla="*/ 0 h 1359966"/>
                <a:gd name="connsiteX1" fmla="*/ 9678703 w 9678703"/>
                <a:gd name="connsiteY1" fmla="*/ 0 h 1359966"/>
                <a:gd name="connsiteX2" fmla="*/ 9678703 w 9678703"/>
                <a:gd name="connsiteY2" fmla="*/ 1359966 h 1359966"/>
                <a:gd name="connsiteX3" fmla="*/ 0 w 9678703"/>
                <a:gd name="connsiteY3" fmla="*/ 1359966 h 1359966"/>
                <a:gd name="connsiteX4" fmla="*/ 0 w 9678703"/>
                <a:gd name="connsiteY4" fmla="*/ 0 h 135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703" h="1359966">
                  <a:moveTo>
                    <a:pt x="0" y="0"/>
                  </a:moveTo>
                  <a:lnTo>
                    <a:pt x="9678703" y="0"/>
                  </a:lnTo>
                  <a:lnTo>
                    <a:pt x="9678703" y="1359966"/>
                  </a:lnTo>
                  <a:lnTo>
                    <a:pt x="0" y="1359966"/>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473" tIns="109220" rIns="109220" bIns="109220" numCol="1" spcCol="1270" anchor="ctr" anchorCtr="0">
              <a:noAutofit/>
            </a:bodyPr>
            <a:lstStyle/>
            <a:p>
              <a:pPr lvl="0" algn="l" defTabSz="1911350">
                <a:lnSpc>
                  <a:spcPct val="90000"/>
                </a:lnSpc>
                <a:spcBef>
                  <a:spcPct val="0"/>
                </a:spcBef>
                <a:spcAft>
                  <a:spcPct val="35000"/>
                </a:spcAft>
              </a:pPr>
              <a:r>
                <a:rPr lang="en-US" sz="4300" kern="1200" dirty="0" err="1" smtClean="0">
                  <a:latin typeface="Times New Roman" panose="02020603050405020304" pitchFamily="18" charset="0"/>
                  <a:cs typeface="Times New Roman" panose="02020603050405020304" pitchFamily="18" charset="0"/>
                </a:rPr>
                <a:t>Người</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như</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thế</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nào</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thì</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được</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đánh</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giá</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là</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người</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thông</a:t>
              </a:r>
              <a:r>
                <a:rPr lang="en-US" sz="4300" kern="1200" dirty="0" smtClean="0">
                  <a:latin typeface="Times New Roman" panose="02020603050405020304" pitchFamily="18" charset="0"/>
                  <a:cs typeface="Times New Roman" panose="02020603050405020304" pitchFamily="18" charset="0"/>
                </a:rPr>
                <a:t> minh?</a:t>
              </a:r>
              <a:endParaRPr lang="en-US" sz="4300" kern="1200" dirty="0">
                <a:latin typeface="Times New Roman" panose="02020603050405020304" pitchFamily="18" charset="0"/>
                <a:cs typeface="Times New Roman" panose="02020603050405020304" pitchFamily="18" charset="0"/>
              </a:endParaRPr>
            </a:p>
          </p:txBody>
        </p:sp>
        <p:sp>
          <p:nvSpPr>
            <p:cNvPr id="5" name="Oval 4"/>
            <p:cNvSpPr/>
            <p:nvPr/>
          </p:nvSpPr>
          <p:spPr>
            <a:xfrm>
              <a:off x="897308" y="1967548"/>
              <a:ext cx="1699957" cy="1699957"/>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Freeform 5"/>
            <p:cNvSpPr/>
            <p:nvPr/>
          </p:nvSpPr>
          <p:spPr>
            <a:xfrm>
              <a:off x="1747287" y="4177874"/>
              <a:ext cx="9678703" cy="1359966"/>
            </a:xfrm>
            <a:custGeom>
              <a:avLst/>
              <a:gdLst>
                <a:gd name="connsiteX0" fmla="*/ 0 w 9678703"/>
                <a:gd name="connsiteY0" fmla="*/ 0 h 1359966"/>
                <a:gd name="connsiteX1" fmla="*/ 9678703 w 9678703"/>
                <a:gd name="connsiteY1" fmla="*/ 0 h 1359966"/>
                <a:gd name="connsiteX2" fmla="*/ 9678703 w 9678703"/>
                <a:gd name="connsiteY2" fmla="*/ 1359966 h 1359966"/>
                <a:gd name="connsiteX3" fmla="*/ 0 w 9678703"/>
                <a:gd name="connsiteY3" fmla="*/ 1359966 h 1359966"/>
                <a:gd name="connsiteX4" fmla="*/ 0 w 9678703"/>
                <a:gd name="connsiteY4" fmla="*/ 0 h 135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703" h="1359966">
                  <a:moveTo>
                    <a:pt x="0" y="0"/>
                  </a:moveTo>
                  <a:lnTo>
                    <a:pt x="9678703" y="0"/>
                  </a:lnTo>
                  <a:lnTo>
                    <a:pt x="9678703" y="1359966"/>
                  </a:lnTo>
                  <a:lnTo>
                    <a:pt x="0" y="1359966"/>
                  </a:lnTo>
                  <a:lnTo>
                    <a:pt x="0" y="0"/>
                  </a:lnTo>
                  <a:close/>
                </a:path>
              </a:pathLst>
            </a:cu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9473" tIns="109220" rIns="109220" bIns="109220" numCol="1" spcCol="1270" anchor="ctr" anchorCtr="0">
              <a:noAutofit/>
            </a:bodyPr>
            <a:lstStyle/>
            <a:p>
              <a:pPr lvl="0" algn="l" defTabSz="1911350">
                <a:lnSpc>
                  <a:spcPct val="90000"/>
                </a:lnSpc>
                <a:spcBef>
                  <a:spcPct val="0"/>
                </a:spcBef>
                <a:spcAft>
                  <a:spcPct val="35000"/>
                </a:spcAft>
              </a:pPr>
              <a:r>
                <a:rPr lang="en-US" sz="4300" kern="1200" dirty="0" smtClean="0">
                  <a:latin typeface="Times New Roman" panose="02020603050405020304" pitchFamily="18" charset="0"/>
                  <a:cs typeface="Times New Roman" panose="02020603050405020304" pitchFamily="18" charset="0"/>
                </a:rPr>
                <a:t>Theo </a:t>
              </a:r>
              <a:r>
                <a:rPr lang="en-US" sz="4300" kern="1200" dirty="0" err="1" smtClean="0">
                  <a:latin typeface="Times New Roman" panose="02020603050405020304" pitchFamily="18" charset="0"/>
                  <a:cs typeface="Times New Roman" panose="02020603050405020304" pitchFamily="18" charset="0"/>
                </a:rPr>
                <a:t>em</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người</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thông</a:t>
              </a:r>
              <a:r>
                <a:rPr lang="en-US" sz="4300" kern="1200" dirty="0" smtClean="0">
                  <a:latin typeface="Times New Roman" panose="02020603050405020304" pitchFamily="18" charset="0"/>
                  <a:cs typeface="Times New Roman" panose="02020603050405020304" pitchFamily="18" charset="0"/>
                </a:rPr>
                <a:t> minh </a:t>
              </a:r>
              <a:r>
                <a:rPr lang="en-US" sz="4300" kern="1200" dirty="0" err="1" smtClean="0">
                  <a:latin typeface="Times New Roman" panose="02020603050405020304" pitchFamily="18" charset="0"/>
                  <a:cs typeface="Times New Roman" panose="02020603050405020304" pitchFamily="18" charset="0"/>
                </a:rPr>
                <a:t>có</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thể</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giúp</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ích</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gì</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cho</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mọi</a:t>
              </a:r>
              <a:r>
                <a:rPr lang="en-US" sz="4300" kern="1200" dirty="0" smtClean="0">
                  <a:latin typeface="Times New Roman" panose="02020603050405020304" pitchFamily="18" charset="0"/>
                  <a:cs typeface="Times New Roman" panose="02020603050405020304" pitchFamily="18" charset="0"/>
                </a:rPr>
                <a:t> </a:t>
              </a:r>
              <a:r>
                <a:rPr lang="en-US" sz="4300" kern="1200" dirty="0" err="1" smtClean="0">
                  <a:latin typeface="Times New Roman" panose="02020603050405020304" pitchFamily="18" charset="0"/>
                  <a:cs typeface="Times New Roman" panose="02020603050405020304" pitchFamily="18" charset="0"/>
                </a:rPr>
                <a:t>người</a:t>
              </a:r>
              <a:r>
                <a:rPr lang="en-US" sz="4300" kern="1200" dirty="0" smtClean="0">
                  <a:latin typeface="Times New Roman" panose="02020603050405020304" pitchFamily="18" charset="0"/>
                  <a:cs typeface="Times New Roman" panose="02020603050405020304" pitchFamily="18" charset="0"/>
                </a:rPr>
                <a:t>?</a:t>
              </a:r>
              <a:endParaRPr lang="en-US" sz="4300" kern="1200" dirty="0">
                <a:latin typeface="Times New Roman" panose="02020603050405020304" pitchFamily="18" charset="0"/>
                <a:cs typeface="Times New Roman" panose="02020603050405020304" pitchFamily="18" charset="0"/>
              </a:endParaRPr>
            </a:p>
          </p:txBody>
        </p:sp>
        <p:sp>
          <p:nvSpPr>
            <p:cNvPr id="7" name="Oval 6"/>
            <p:cNvSpPr/>
            <p:nvPr/>
          </p:nvSpPr>
          <p:spPr>
            <a:xfrm>
              <a:off x="897308" y="4007878"/>
              <a:ext cx="1699957" cy="1699957"/>
            </a:xfrm>
            <a:prstGeom prst="ellipse">
              <a:avLst/>
            </a:prstGeom>
            <a:blipFill rotWithShape="0">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8" y="244123"/>
            <a:ext cx="6775275"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07000"/>
              </a:lnSpc>
              <a:spcAft>
                <a:spcPts val="1200"/>
              </a:spcAft>
            </a:pPr>
            <a:r>
              <a:rPr lang="vi-VN"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 Đọc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hiểu chú thích </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Right Arrow Callout 5"/>
          <p:cNvSpPr/>
          <p:nvPr/>
        </p:nvSpPr>
        <p:spPr>
          <a:xfrm>
            <a:off x="876300" y="1817225"/>
            <a:ext cx="5317770" cy="4062875"/>
          </a:xfrm>
          <a:prstGeom prst="rightArrowCallout">
            <a:avLst>
              <a:gd name="adj1" fmla="val 41880"/>
              <a:gd name="adj2" fmla="val 37660"/>
              <a:gd name="adj3" fmla="val 25000"/>
              <a:gd name="adj4" fmla="val 64977"/>
            </a:avLst>
          </a:prstGeom>
          <a:solidFill>
            <a:schemeClr val="accent2">
              <a:lumMod val="20000"/>
              <a:lumOff val="80000"/>
            </a:schemeClr>
          </a:solid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6/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45- 48</a:t>
            </a: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rõ ràng, rành mạch, nhấn giọng ở những chi tiết kì lạ</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khó</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41-44.</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6306609" y="1817225"/>
            <a:ext cx="3660767" cy="42132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oán Đám Mây Suy Nghĩ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88" y="1140178"/>
            <a:ext cx="11322754" cy="5632980"/>
          </a:xfrm>
          <a:prstGeom prst="rect">
            <a:avLst/>
          </a:prstGeom>
          <a:noFill/>
          <a:extLst>
            <a:ext uri="{909E8E84-426E-40DD-AFC4-6F175D3DCCD1}">
              <a14:hiddenFill xmlns:a14="http://schemas.microsoft.com/office/drawing/2010/main">
                <a:solidFill>
                  <a:srgbClr val="FFFFFF"/>
                </a:solidFill>
              </a14:hiddenFill>
            </a:ext>
          </a:extLst>
        </p:spPr>
      </p:pic>
      <p:sp>
        <p:nvSpPr>
          <p:cNvPr id="5" name="Plaque 4"/>
          <p:cNvSpPr/>
          <p:nvPr/>
        </p:nvSpPr>
        <p:spPr>
          <a:xfrm>
            <a:off x="125589" y="244123"/>
            <a:ext cx="684671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07000"/>
              </a:lnSpc>
              <a:spcAft>
                <a:spcPts val="1200"/>
              </a:spcAft>
            </a:pPr>
            <a:r>
              <a:rPr lang="vi-VN"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 Đọc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hiểu chú thích </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2" name="Rectangle 1"/>
          <p:cNvSpPr/>
          <p:nvPr/>
        </p:nvSpPr>
        <p:spPr>
          <a:xfrm>
            <a:off x="1944140" y="1659464"/>
            <a:ext cx="7685649" cy="2397125"/>
          </a:xfrm>
          <a:prstGeom prst="rect">
            <a:avLst/>
          </a:prstGeom>
        </p:spPr>
        <p:txBody>
          <a:bodyPr wrap="square">
            <a:spAutoFit/>
          </a:bodyPr>
          <a:lstStyle/>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tóm tắt lại truyện?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hiểu thế nào là “lỗi lạc”? “ Hoàng cung”?</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thuộc kiểu văn bản nào ?</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Truyện chia làm mấy đoạn? Nội dung từng đoạn?</a:t>
            </a:r>
            <a:endParaRPr lang="en-US" sz="28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629789" y="4473525"/>
            <a:ext cx="2135226" cy="213522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8" y="244123"/>
            <a:ext cx="6832425"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Đọc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hiểu chú thích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3" name="Right Arrow 2"/>
          <p:cNvSpPr/>
          <p:nvPr/>
        </p:nvSpPr>
        <p:spPr>
          <a:xfrm>
            <a:off x="876887" y="2110154"/>
            <a:ext cx="2349305" cy="289794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07000"/>
              </a:lnSpc>
              <a:spcAft>
                <a:spcPts val="1200"/>
              </a:spcAft>
            </a:pPr>
            <a:r>
              <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Đọc </a:t>
            </a:r>
            <a:endParaRPr lang="en-US" sz="3200" dirty="0">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515640" y="1561513"/>
            <a:ext cx="7799473" cy="3995225"/>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Đọc</a:t>
            </a:r>
            <a:r>
              <a:rPr lang="vi-VN"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Đọc chú ý phân biệt giọng các nhân vật, viên quan đọc với giọng hách dịch, vua giọng ngạc nhiên, hóm hỉnh. Chú bé đọc cao giọng, thể hiện vẻ hồn nhiên, vui tươi của trẻ nhỏ.</a:t>
            </a:r>
            <a:endParaRPr lang="en-US" sz="3600" dirty="0">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9" y="244123"/>
            <a:ext cx="680385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Đọc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chú thích </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3" name="Right Arrow 2"/>
          <p:cNvSpPr/>
          <p:nvPr/>
        </p:nvSpPr>
        <p:spPr>
          <a:xfrm>
            <a:off x="876935" y="2110105"/>
            <a:ext cx="2717800" cy="2898140"/>
          </a:xfrm>
          <a:prstGeom prst="rightArrow">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defRPr/>
            </a:pPr>
            <a:r>
              <a:rPr kumimoji="0" lang="vi-VN" alt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2.Sự việc chính</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617595" y="1435100"/>
            <a:ext cx="8186420" cy="4121785"/>
          </a:xfrm>
          <a:prstGeom prst="roundRect">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2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tóm tắt truyện nêu đủ các sự việc chính :</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Vua sai cận thần đi tìm người tài giỏi giúp nước.</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Cận thần gặp hai cha con đang cày ruộng, hỏi câu hỏi oái oăm.</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Cậu bé đã trả lời bằng một câu đố lại.</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a:p>
            <a:pPr marL="30480" marR="30480" algn="just">
              <a:lnSpc>
                <a:spcPct val="107000"/>
              </a:lnSpc>
              <a:spcAft>
                <a:spcPts val="1200"/>
              </a:spcAf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về tâu vua,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 tiếp tục ra câu đố dưới hình thức lệnh vua ban.</a:t>
            </a:r>
            <a:endParaRPr lang="en-US" sz="2800" dirty="0" smtClean="0">
              <a:effectLst/>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8" y="244123"/>
            <a:ext cx="7218187"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Đọc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chú thích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3" name="Right Arrow 2"/>
          <p:cNvSpPr/>
          <p:nvPr/>
        </p:nvSpPr>
        <p:spPr>
          <a:xfrm>
            <a:off x="1439278" y="2036300"/>
            <a:ext cx="2186551" cy="2897944"/>
          </a:xfrm>
          <a:prstGeom prst="rightArrow">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07000"/>
              </a:lnSpc>
              <a:spcAft>
                <a:spcPts val="1200"/>
              </a:spcAft>
            </a:pPr>
            <a:r>
              <a:rPr lang="vi-VN"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Chú thích:</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5" name="Rounded Rectangle 4"/>
          <p:cNvSpPr/>
          <p:nvPr/>
        </p:nvSpPr>
        <p:spPr>
          <a:xfrm>
            <a:off x="3957395" y="1895622"/>
            <a:ext cx="6795327" cy="956602"/>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 lạc : Tài giỏi khác thường.</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
        <p:nvSpPr>
          <p:cNvPr id="6" name="Rounded Rectangle 5"/>
          <p:cNvSpPr/>
          <p:nvPr/>
        </p:nvSpPr>
        <p:spPr>
          <a:xfrm>
            <a:off x="3957395" y="4005776"/>
            <a:ext cx="6795327" cy="956602"/>
          </a:xfrm>
          <a:prstGeom prst="round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Hoàng cung : Nhà ở của gia đình vua.</a:t>
            </a:r>
            <a:endParaRPr lang="en-US" sz="3200" dirty="0">
              <a:effectLst/>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53795" y="2592070"/>
            <a:ext cx="9408160" cy="1082040"/>
            <a:chOff x="2318719" y="2859471"/>
            <a:chExt cx="8268020" cy="1082043"/>
          </a:xfrm>
        </p:grpSpPr>
        <p:sp>
          <p:nvSpPr>
            <p:cNvPr id="3" name="Freeform 2"/>
            <p:cNvSpPr/>
            <p:nvPr/>
          </p:nvSpPr>
          <p:spPr>
            <a:xfrm>
              <a:off x="2318719" y="2859471"/>
              <a:ext cx="2164086" cy="1082043"/>
            </a:xfrm>
            <a:custGeom>
              <a:avLst/>
              <a:gdLst>
                <a:gd name="connsiteX0" fmla="*/ 0 w 2164086"/>
                <a:gd name="connsiteY0" fmla="*/ 108204 h 1082043"/>
                <a:gd name="connsiteX1" fmla="*/ 108204 w 2164086"/>
                <a:gd name="connsiteY1" fmla="*/ 0 h 1082043"/>
                <a:gd name="connsiteX2" fmla="*/ 2055882 w 2164086"/>
                <a:gd name="connsiteY2" fmla="*/ 0 h 1082043"/>
                <a:gd name="connsiteX3" fmla="*/ 2164086 w 2164086"/>
                <a:gd name="connsiteY3" fmla="*/ 108204 h 1082043"/>
                <a:gd name="connsiteX4" fmla="*/ 2164086 w 2164086"/>
                <a:gd name="connsiteY4" fmla="*/ 973839 h 1082043"/>
                <a:gd name="connsiteX5" fmla="*/ 2055882 w 2164086"/>
                <a:gd name="connsiteY5" fmla="*/ 1082043 h 1082043"/>
                <a:gd name="connsiteX6" fmla="*/ 108204 w 2164086"/>
                <a:gd name="connsiteY6" fmla="*/ 1082043 h 1082043"/>
                <a:gd name="connsiteX7" fmla="*/ 0 w 2164086"/>
                <a:gd name="connsiteY7" fmla="*/ 973839 h 1082043"/>
                <a:gd name="connsiteX8" fmla="*/ 0 w 2164086"/>
                <a:gd name="connsiteY8" fmla="*/ 108204 h 10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6" h="1082043">
                  <a:moveTo>
                    <a:pt x="0" y="108204"/>
                  </a:moveTo>
                  <a:cubicBezTo>
                    <a:pt x="0" y="48445"/>
                    <a:pt x="48445" y="0"/>
                    <a:pt x="108204" y="0"/>
                  </a:cubicBezTo>
                  <a:lnTo>
                    <a:pt x="2055882" y="0"/>
                  </a:lnTo>
                  <a:cubicBezTo>
                    <a:pt x="2115641" y="0"/>
                    <a:pt x="2164086" y="48445"/>
                    <a:pt x="2164086" y="108204"/>
                  </a:cubicBezTo>
                  <a:lnTo>
                    <a:pt x="2164086" y="973839"/>
                  </a:lnTo>
                  <a:cubicBezTo>
                    <a:pt x="2164086" y="1033598"/>
                    <a:pt x="2115641" y="1082043"/>
                    <a:pt x="2055882" y="1082043"/>
                  </a:cubicBezTo>
                  <a:lnTo>
                    <a:pt x="108204" y="1082043"/>
                  </a:lnTo>
                  <a:cubicBezTo>
                    <a:pt x="48445" y="1082043"/>
                    <a:pt x="0" y="1033598"/>
                    <a:pt x="0" y="973839"/>
                  </a:cubicBezTo>
                  <a:lnTo>
                    <a:pt x="0" y="108204"/>
                  </a:lnTo>
                  <a:close/>
                </a:path>
              </a:pathLst>
            </a:custGeom>
            <a:solidFill>
              <a:schemeClr val="accent5">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012" tIns="52012" rIns="52012" bIns="52012"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a</a:t>
              </a:r>
              <a:r>
                <a:rPr lang="vi-VN" sz="3200" b="1" kern="1200" dirty="0" smtClean="0">
                  <a:latin typeface="Times New Roman" panose="02020603050405020304" pitchFamily="18" charset="0"/>
                  <a:cs typeface="Times New Roman" panose="02020603050405020304" pitchFamily="18" charset="0"/>
                </a:rPr>
                <a:t>. Kiểu văn bản: </a:t>
              </a:r>
              <a:endParaRPr lang="en-US" sz="3200" kern="1200" dirty="0">
                <a:latin typeface="Times New Roman" panose="02020603050405020304" pitchFamily="18" charset="0"/>
                <a:cs typeface="Times New Roman" panose="02020603050405020304" pitchFamily="18" charset="0"/>
              </a:endParaRPr>
            </a:p>
          </p:txBody>
        </p:sp>
        <p:sp>
          <p:nvSpPr>
            <p:cNvPr id="4" name="Freeform 3"/>
            <p:cNvSpPr/>
            <p:nvPr/>
          </p:nvSpPr>
          <p:spPr>
            <a:xfrm>
              <a:off x="4482805" y="3310492"/>
              <a:ext cx="937482" cy="180000"/>
            </a:xfrm>
            <a:custGeom>
              <a:avLst/>
              <a:gdLst>
                <a:gd name="connsiteX0" fmla="*/ 0 w 937482"/>
                <a:gd name="connsiteY0" fmla="*/ 90000 h 180000"/>
                <a:gd name="connsiteX1" fmla="*/ 937482 w 937482"/>
                <a:gd name="connsiteY1" fmla="*/ 90000 h 180000"/>
              </a:gdLst>
              <a:ahLst/>
              <a:cxnLst>
                <a:cxn ang="0">
                  <a:pos x="connsiteX0" y="connsiteY0"/>
                </a:cxn>
                <a:cxn ang="0">
                  <a:pos x="connsiteX1" y="connsiteY1"/>
                </a:cxn>
              </a:cxnLst>
              <a:rect l="l" t="t" r="r" b="b"/>
              <a:pathLst>
                <a:path w="937482" h="180000">
                  <a:moveTo>
                    <a:pt x="0" y="90000"/>
                  </a:moveTo>
                  <a:lnTo>
                    <a:pt x="937482" y="9000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58004" tIns="66563" rIns="458004" bIns="66563" numCol="1" spcCol="1270" anchor="ctr" anchorCtr="0">
              <a:noAutofit/>
            </a:bodyPr>
            <a:lstStyle/>
            <a:p>
              <a:pPr lvl="0" algn="ctr" defTabSz="222250">
                <a:lnSpc>
                  <a:spcPct val="90000"/>
                </a:lnSpc>
                <a:spcBef>
                  <a:spcPct val="0"/>
                </a:spcBef>
                <a:spcAft>
                  <a:spcPct val="35000"/>
                </a:spcAft>
              </a:pPr>
              <a:endParaRPr lang="en-US" sz="500" kern="1200"/>
            </a:p>
          </p:txBody>
        </p:sp>
        <p:sp>
          <p:nvSpPr>
            <p:cNvPr id="5" name="Freeform 4"/>
            <p:cNvSpPr/>
            <p:nvPr/>
          </p:nvSpPr>
          <p:spPr>
            <a:xfrm>
              <a:off x="5420287" y="2859471"/>
              <a:ext cx="5166452" cy="1082043"/>
            </a:xfrm>
            <a:custGeom>
              <a:avLst/>
              <a:gdLst>
                <a:gd name="connsiteX0" fmla="*/ 0 w 5166452"/>
                <a:gd name="connsiteY0" fmla="*/ 108204 h 1082043"/>
                <a:gd name="connsiteX1" fmla="*/ 108204 w 5166452"/>
                <a:gd name="connsiteY1" fmla="*/ 0 h 1082043"/>
                <a:gd name="connsiteX2" fmla="*/ 5058248 w 5166452"/>
                <a:gd name="connsiteY2" fmla="*/ 0 h 1082043"/>
                <a:gd name="connsiteX3" fmla="*/ 5166452 w 5166452"/>
                <a:gd name="connsiteY3" fmla="*/ 108204 h 1082043"/>
                <a:gd name="connsiteX4" fmla="*/ 5166452 w 5166452"/>
                <a:gd name="connsiteY4" fmla="*/ 973839 h 1082043"/>
                <a:gd name="connsiteX5" fmla="*/ 5058248 w 5166452"/>
                <a:gd name="connsiteY5" fmla="*/ 1082043 h 1082043"/>
                <a:gd name="connsiteX6" fmla="*/ 108204 w 5166452"/>
                <a:gd name="connsiteY6" fmla="*/ 1082043 h 1082043"/>
                <a:gd name="connsiteX7" fmla="*/ 0 w 5166452"/>
                <a:gd name="connsiteY7" fmla="*/ 973839 h 1082043"/>
                <a:gd name="connsiteX8" fmla="*/ 0 w 5166452"/>
                <a:gd name="connsiteY8" fmla="*/ 108204 h 10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6452" h="1082043">
                  <a:moveTo>
                    <a:pt x="0" y="108204"/>
                  </a:moveTo>
                  <a:cubicBezTo>
                    <a:pt x="0" y="48445"/>
                    <a:pt x="48445" y="0"/>
                    <a:pt x="108204" y="0"/>
                  </a:cubicBezTo>
                  <a:lnTo>
                    <a:pt x="5058248" y="0"/>
                  </a:lnTo>
                  <a:cubicBezTo>
                    <a:pt x="5118007" y="0"/>
                    <a:pt x="5166452" y="48445"/>
                    <a:pt x="5166452" y="108204"/>
                  </a:cubicBezTo>
                  <a:lnTo>
                    <a:pt x="5166452" y="973839"/>
                  </a:lnTo>
                  <a:cubicBezTo>
                    <a:pt x="5166452" y="1033598"/>
                    <a:pt x="5118007" y="1082043"/>
                    <a:pt x="5058248" y="1082043"/>
                  </a:cubicBezTo>
                  <a:lnTo>
                    <a:pt x="108204" y="1082043"/>
                  </a:lnTo>
                  <a:cubicBezTo>
                    <a:pt x="48445" y="1082043"/>
                    <a:pt x="0" y="1033598"/>
                    <a:pt x="0" y="973839"/>
                  </a:cubicBezTo>
                  <a:lnTo>
                    <a:pt x="0" y="108204"/>
                  </a:lnTo>
                  <a:close/>
                </a:path>
              </a:pathLst>
            </a:custGeom>
            <a:solidFill>
              <a:schemeClr val="accent2">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012" tIns="52012" rIns="52012" bIns="52012" numCol="1" spcCol="1270" anchor="ctr" anchorCtr="0">
              <a:noAutofit/>
            </a:bodyPr>
            <a:lstStyle/>
            <a:p>
              <a:pPr lvl="0" algn="ctr" defTabSz="14224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Tự sự</a:t>
              </a:r>
              <a:endParaRPr lang="en-US" sz="3200" kern="1200" dirty="0">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153160" y="4249420"/>
            <a:ext cx="9355455" cy="1102360"/>
            <a:chOff x="2293505" y="4516663"/>
            <a:chExt cx="8215057" cy="1102172"/>
          </a:xfrm>
        </p:grpSpPr>
        <p:sp>
          <p:nvSpPr>
            <p:cNvPr id="11" name="Freeform 10"/>
            <p:cNvSpPr/>
            <p:nvPr/>
          </p:nvSpPr>
          <p:spPr>
            <a:xfrm>
              <a:off x="2293505" y="4517741"/>
              <a:ext cx="2200033" cy="1100016"/>
            </a:xfrm>
            <a:custGeom>
              <a:avLst/>
              <a:gdLst>
                <a:gd name="connsiteX0" fmla="*/ 0 w 2200033"/>
                <a:gd name="connsiteY0" fmla="*/ 110002 h 1100016"/>
                <a:gd name="connsiteX1" fmla="*/ 110002 w 2200033"/>
                <a:gd name="connsiteY1" fmla="*/ 0 h 1100016"/>
                <a:gd name="connsiteX2" fmla="*/ 2090031 w 2200033"/>
                <a:gd name="connsiteY2" fmla="*/ 0 h 1100016"/>
                <a:gd name="connsiteX3" fmla="*/ 2200033 w 2200033"/>
                <a:gd name="connsiteY3" fmla="*/ 110002 h 1100016"/>
                <a:gd name="connsiteX4" fmla="*/ 2200033 w 2200033"/>
                <a:gd name="connsiteY4" fmla="*/ 990014 h 1100016"/>
                <a:gd name="connsiteX5" fmla="*/ 2090031 w 2200033"/>
                <a:gd name="connsiteY5" fmla="*/ 1100016 h 1100016"/>
                <a:gd name="connsiteX6" fmla="*/ 110002 w 2200033"/>
                <a:gd name="connsiteY6" fmla="*/ 1100016 h 1100016"/>
                <a:gd name="connsiteX7" fmla="*/ 0 w 2200033"/>
                <a:gd name="connsiteY7" fmla="*/ 990014 h 1100016"/>
                <a:gd name="connsiteX8" fmla="*/ 0 w 2200033"/>
                <a:gd name="connsiteY8" fmla="*/ 110002 h 11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033" h="1100016">
                  <a:moveTo>
                    <a:pt x="0" y="110002"/>
                  </a:moveTo>
                  <a:cubicBezTo>
                    <a:pt x="0" y="49250"/>
                    <a:pt x="49250" y="0"/>
                    <a:pt x="110002" y="0"/>
                  </a:cubicBezTo>
                  <a:lnTo>
                    <a:pt x="2090031" y="0"/>
                  </a:lnTo>
                  <a:cubicBezTo>
                    <a:pt x="2150783" y="0"/>
                    <a:pt x="2200033" y="49250"/>
                    <a:pt x="2200033" y="110002"/>
                  </a:cubicBezTo>
                  <a:lnTo>
                    <a:pt x="2200033" y="990014"/>
                  </a:lnTo>
                  <a:cubicBezTo>
                    <a:pt x="2200033" y="1050766"/>
                    <a:pt x="2150783" y="1100016"/>
                    <a:pt x="2090031" y="1100016"/>
                  </a:cubicBezTo>
                  <a:lnTo>
                    <a:pt x="110002" y="1100016"/>
                  </a:lnTo>
                  <a:cubicBezTo>
                    <a:pt x="49250" y="1100016"/>
                    <a:pt x="0" y="1050766"/>
                    <a:pt x="0" y="990014"/>
                  </a:cubicBezTo>
                  <a:lnTo>
                    <a:pt x="0" y="110002"/>
                  </a:ln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538" tIns="52538" rIns="52538" bIns="52538" numCol="1" spcCol="1270" anchor="ctr" anchorCtr="0">
              <a:noAutofit/>
            </a:bodyPr>
            <a:lstStyle/>
            <a:p>
              <a:pPr lvl="0" algn="ctr" defTabSz="1422400">
                <a:lnSpc>
                  <a:spcPct val="90000"/>
                </a:lnSpc>
                <a:spcBef>
                  <a:spcPct val="0"/>
                </a:spcBef>
                <a:spcAft>
                  <a:spcPct val="35000"/>
                </a:spcAft>
              </a:pPr>
              <a:r>
                <a:rPr lang="vi-VN" sz="3200" b="1" kern="1200" dirty="0" smtClean="0">
                  <a:latin typeface="+mj-lt"/>
                </a:rPr>
                <a:t>b. Bố cục : </a:t>
              </a:r>
              <a:endParaRPr lang="en-US" sz="3200" kern="1200" dirty="0">
                <a:latin typeface="+mj-lt"/>
                <a:cs typeface="Times New Roman" panose="02020603050405020304" pitchFamily="18" charset="0"/>
              </a:endParaRPr>
            </a:p>
          </p:txBody>
        </p:sp>
        <p:sp>
          <p:nvSpPr>
            <p:cNvPr id="12" name="Freeform 11"/>
            <p:cNvSpPr/>
            <p:nvPr/>
          </p:nvSpPr>
          <p:spPr>
            <a:xfrm>
              <a:off x="4493539" y="4978013"/>
              <a:ext cx="880013" cy="179472"/>
            </a:xfrm>
            <a:custGeom>
              <a:avLst/>
              <a:gdLst>
                <a:gd name="connsiteX0" fmla="*/ 0 w 880013"/>
                <a:gd name="connsiteY0" fmla="*/ 89736 h 179472"/>
                <a:gd name="connsiteX1" fmla="*/ 880013 w 880013"/>
                <a:gd name="connsiteY1" fmla="*/ 89736 h 179472"/>
              </a:gdLst>
              <a:ahLst/>
              <a:cxnLst>
                <a:cxn ang="0">
                  <a:pos x="connsiteX0" y="connsiteY0"/>
                </a:cxn>
                <a:cxn ang="0">
                  <a:pos x="connsiteX1" y="connsiteY1"/>
                </a:cxn>
              </a:cxnLst>
              <a:rect l="l" t="t" r="r" b="b"/>
              <a:pathLst>
                <a:path w="880013" h="179472">
                  <a:moveTo>
                    <a:pt x="0" y="89736"/>
                  </a:moveTo>
                  <a:lnTo>
                    <a:pt x="880013" y="8973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30706" tIns="67736" rIns="430707" bIns="67736"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2"/>
            <p:cNvSpPr/>
            <p:nvPr/>
          </p:nvSpPr>
          <p:spPr>
            <a:xfrm>
              <a:off x="5373552" y="4516663"/>
              <a:ext cx="5135010" cy="1102172"/>
            </a:xfrm>
            <a:custGeom>
              <a:avLst/>
              <a:gdLst>
                <a:gd name="connsiteX0" fmla="*/ 0 w 5135010"/>
                <a:gd name="connsiteY0" fmla="*/ 110217 h 1102172"/>
                <a:gd name="connsiteX1" fmla="*/ 110217 w 5135010"/>
                <a:gd name="connsiteY1" fmla="*/ 0 h 1102172"/>
                <a:gd name="connsiteX2" fmla="*/ 5024793 w 5135010"/>
                <a:gd name="connsiteY2" fmla="*/ 0 h 1102172"/>
                <a:gd name="connsiteX3" fmla="*/ 5135010 w 5135010"/>
                <a:gd name="connsiteY3" fmla="*/ 110217 h 1102172"/>
                <a:gd name="connsiteX4" fmla="*/ 5135010 w 5135010"/>
                <a:gd name="connsiteY4" fmla="*/ 991955 h 1102172"/>
                <a:gd name="connsiteX5" fmla="*/ 5024793 w 5135010"/>
                <a:gd name="connsiteY5" fmla="*/ 1102172 h 1102172"/>
                <a:gd name="connsiteX6" fmla="*/ 110217 w 5135010"/>
                <a:gd name="connsiteY6" fmla="*/ 1102172 h 1102172"/>
                <a:gd name="connsiteX7" fmla="*/ 0 w 5135010"/>
                <a:gd name="connsiteY7" fmla="*/ 991955 h 1102172"/>
                <a:gd name="connsiteX8" fmla="*/ 0 w 5135010"/>
                <a:gd name="connsiteY8" fmla="*/ 110217 h 110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5010" h="1102172">
                  <a:moveTo>
                    <a:pt x="0" y="110217"/>
                  </a:moveTo>
                  <a:cubicBezTo>
                    <a:pt x="0" y="49346"/>
                    <a:pt x="49346" y="0"/>
                    <a:pt x="110217" y="0"/>
                  </a:cubicBezTo>
                  <a:lnTo>
                    <a:pt x="5024793" y="0"/>
                  </a:lnTo>
                  <a:cubicBezTo>
                    <a:pt x="5085664" y="0"/>
                    <a:pt x="5135010" y="49346"/>
                    <a:pt x="5135010" y="110217"/>
                  </a:cubicBezTo>
                  <a:lnTo>
                    <a:pt x="5135010" y="991955"/>
                  </a:lnTo>
                  <a:cubicBezTo>
                    <a:pt x="5135010" y="1052826"/>
                    <a:pt x="5085664" y="1102172"/>
                    <a:pt x="5024793" y="1102172"/>
                  </a:cubicBezTo>
                  <a:lnTo>
                    <a:pt x="110217" y="1102172"/>
                  </a:lnTo>
                  <a:cubicBezTo>
                    <a:pt x="49346" y="1102172"/>
                    <a:pt x="0" y="1052826"/>
                    <a:pt x="0" y="991955"/>
                  </a:cubicBezTo>
                  <a:lnTo>
                    <a:pt x="0" y="110217"/>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602" tIns="52602" rIns="52602" bIns="52602" numCol="1" spcCol="1270" anchor="ctr" anchorCtr="0">
              <a:noAutofit/>
            </a:bodyPr>
            <a:lstStyle/>
            <a:p>
              <a:pPr lvl="0" algn="ctr" defTabSz="1422400">
                <a:lnSpc>
                  <a:spcPct val="90000"/>
                </a:lnSpc>
                <a:spcBef>
                  <a:spcPct val="0"/>
                </a:spcBef>
                <a:spcAft>
                  <a:spcPct val="35000"/>
                </a:spcAft>
              </a:pPr>
              <a:r>
                <a:rPr lang="vi-VN" sz="3200" b="1" kern="1200" dirty="0" smtClean="0">
                  <a:latin typeface="+mj-lt"/>
                </a:rPr>
                <a:t>4 đoạn</a:t>
              </a:r>
              <a:endParaRPr lang="en-US" sz="3200" kern="1200" dirty="0">
                <a:latin typeface="+mj-lt"/>
                <a:cs typeface="Times New Roman" panose="02020603050405020304" pitchFamily="18" charset="0"/>
              </a:endParaRPr>
            </a:p>
          </p:txBody>
        </p:sp>
      </p:grpSp>
      <p:sp>
        <p:nvSpPr>
          <p:cNvPr id="7" name="Plaque 6"/>
          <p:cNvSpPr/>
          <p:nvPr/>
        </p:nvSpPr>
        <p:spPr>
          <a:xfrm>
            <a:off x="125588" y="244123"/>
            <a:ext cx="6932437"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defRPr/>
            </a:pP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Đọc</a:t>
            </a: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 chú thích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charset="0"/>
              <a:cs typeface="Times New Roman" panose="02020603050405020304" pitchFamily="18" charset="0"/>
            </a:endParaRPr>
          </a:p>
        </p:txBody>
      </p:sp>
      <p:sp>
        <p:nvSpPr>
          <p:cNvPr id="8" name="Plaque 7"/>
          <p:cNvSpPr/>
          <p:nvPr/>
        </p:nvSpPr>
        <p:spPr>
          <a:xfrm>
            <a:off x="125587" y="1192197"/>
            <a:ext cx="6932437"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07000"/>
              </a:lnSpc>
              <a:spcAft>
                <a:spcPts val="1200"/>
              </a:spcAft>
            </a:pPr>
            <a:r>
              <a:rPr lang="vi-VN" alt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Kiểu văn bản và bố cục</a:t>
            </a:r>
            <a:endParaRPr lang="en-US" sz="3200">
              <a:effectLst/>
              <a:latin typeface="Times New Roman" panose="02020603050405020304" pitchFamily="18" charset="0"/>
              <a:ea typeface="Calibri" panose="020F050202020403020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VTI">
  <a:themeElements>
    <a:clrScheme name="AnalogousFromDarkSeedLeftStep">
      <a:dk1>
        <a:srgbClr val="000000"/>
      </a:dk1>
      <a:lt1>
        <a:srgbClr val="FFFFFF"/>
      </a:lt1>
      <a:dk2>
        <a:srgbClr val="313820"/>
      </a:dk2>
      <a:lt2>
        <a:srgbClr val="E8E2E5"/>
      </a:lt2>
      <a:accent1>
        <a:srgbClr val="20B573"/>
      </a:accent1>
      <a:accent2>
        <a:srgbClr val="14B92B"/>
      </a:accent2>
      <a:accent3>
        <a:srgbClr val="4BB821"/>
      </a:accent3>
      <a:accent4>
        <a:srgbClr val="81B113"/>
      </a:accent4>
      <a:accent5>
        <a:srgbClr val="B1A11F"/>
      </a:accent5>
      <a:accent6>
        <a:srgbClr val="D57017"/>
      </a:accent6>
      <a:hlink>
        <a:srgbClr val="82872D"/>
      </a:hlink>
      <a:folHlink>
        <a:srgbClr val="7F7F7F"/>
      </a:folHlink>
    </a:clrScheme>
    <a:fontScheme name="Dividend">
      <a:majorFont>
        <a:latin typeface="Univers Condensed"/>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1343</Words>
  <Application>Microsoft Office PowerPoint</Application>
  <PresentationFormat>Custom</PresentationFormat>
  <Paragraphs>126</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THẢO LUẬN NHÓM NHỎ VỀ MỘT VẤN ĐỀ CẦN CÓ GIẢI PHÁP THỐNG NHẤT</dc:title>
  <dc:creator>office014</dc:creator>
  <cp:lastModifiedBy>HUONGNGUYEN</cp:lastModifiedBy>
  <cp:revision>16</cp:revision>
  <dcterms:created xsi:type="dcterms:W3CDTF">2021-07-05T07:23:00Z</dcterms:created>
  <dcterms:modified xsi:type="dcterms:W3CDTF">2021-09-25T11:01:42Z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33AA7313D8744DE19F3DF47C48683200</vt:lpwstr>
  </property>
  <property fmtid="{D5CDD505-2E9C-101B-9397-08002B2CF9AE}" pid="3" name="KSOProductBuildVer">
    <vt:lpwstr>1033-11.2.0.10323</vt:lpwstr>
  </property>
</Properties>
</file>